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79" r:id="rId6"/>
    <p:sldId id="260" r:id="rId7"/>
    <p:sldId id="262" r:id="rId8"/>
    <p:sldId id="261" r:id="rId9"/>
    <p:sldId id="274" r:id="rId10"/>
    <p:sldId id="275" r:id="rId11"/>
    <p:sldId id="276" r:id="rId12"/>
    <p:sldId id="277" r:id="rId13"/>
    <p:sldId id="278" r:id="rId14"/>
    <p:sldId id="263" r:id="rId15"/>
    <p:sldId id="264" r:id="rId16"/>
    <p:sldId id="265" r:id="rId17"/>
    <p:sldId id="266" r:id="rId18"/>
    <p:sldId id="267" r:id="rId19"/>
    <p:sldId id="269" r:id="rId20"/>
    <p:sldId id="270" r:id="rId21"/>
    <p:sldId id="271" r:id="rId22"/>
    <p:sldId id="272" r:id="rId23"/>
    <p:sldId id="27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  <a:srgbClr val="FFFF00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40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0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28.jpeg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295399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bn-BD" sz="9600" dirty="0" smtClean="0">
                <a:solidFill>
                  <a:schemeClr val="accent2"/>
                </a:solidFill>
                <a:latin typeface="NikoshLightBAN" pitchFamily="2" charset="0"/>
                <a:cs typeface="NikoshLightBAN" pitchFamily="2" charset="0"/>
              </a:rPr>
              <a:t>স্বাগতম</a:t>
            </a:r>
            <a:endParaRPr lang="en-US" dirty="0"/>
          </a:p>
        </p:txBody>
      </p:sp>
      <p:pic>
        <p:nvPicPr>
          <p:cNvPr id="6" name="Content Placeholder 3" descr="gergerg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1549"/>
            <a:ext cx="9144001" cy="6286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sz="4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মিলটন</a:t>
            </a:r>
            <a:r>
              <a:rPr lang="en-US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বিশ্বাস</a:t>
            </a:r>
            <a:endParaRPr lang="bn-BD" sz="44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  <a:endParaRPr lang="bn-BD" sz="44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রামকানাই</a:t>
            </a:r>
            <a:r>
              <a:rPr lang="en-US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হাই</a:t>
            </a:r>
            <a:r>
              <a:rPr lang="en-US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একাডেমী</a:t>
            </a:r>
            <a:endParaRPr lang="en-US" sz="44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ব্রাহ্মণবাড়ীয়া</a:t>
            </a:r>
            <a:endParaRPr lang="bn-BD" sz="44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মোবাইল </a:t>
            </a: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নং-০১৯</a:t>
            </a:r>
            <a:r>
              <a:rPr lang="en-US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83542301</a:t>
            </a:r>
            <a:endParaRPr lang="en-US" sz="44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en-US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mcmbiswasbd</a:t>
            </a:r>
            <a:r>
              <a:rPr lang="en-US" sz="4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@gmail.com</a:t>
            </a:r>
            <a:endParaRPr lang="en-US" sz="4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Tutul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0" y="127000"/>
            <a:ext cx="2697480" cy="299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85800" y="304800"/>
            <a:ext cx="4800600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FFFF00"/>
                </a:solidFill>
                <a:latin typeface="NikoshBAN"/>
              </a:rPr>
              <a:t>পরিচিতি</a:t>
            </a:r>
            <a:endParaRPr lang="en-US" dirty="0">
              <a:solidFill>
                <a:srgbClr val="FFFF00"/>
              </a:solidFill>
              <a:latin typeface="NikoshB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50593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শ্রেনীঃ ৮ম</a:t>
            </a:r>
          </a:p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অধ্যায়ঃ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৫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০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মিনিট</a:t>
            </a:r>
          </a:p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২৩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/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০৩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/২০১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খ্রি</a:t>
            </a:r>
            <a:endParaRPr lang="en-US" sz="4800" dirty="0" smtClean="0"/>
          </a:p>
          <a:p>
            <a:pPr>
              <a:buNone/>
            </a:pPr>
            <a:endParaRPr lang="bn-BD" sz="4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0"/>
            <a:ext cx="8153400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FFFF00"/>
                </a:solidFill>
                <a:latin typeface="NikoshBAN"/>
              </a:rPr>
              <a:t>পাঠ</a:t>
            </a:r>
            <a:r>
              <a:rPr lang="en-US" sz="4800" dirty="0" smtClean="0">
                <a:solidFill>
                  <a:srgbClr val="FFFF00"/>
                </a:solidFill>
                <a:latin typeface="NikoshBAN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NikoshBAN"/>
              </a:rPr>
              <a:t>পরিচিতি</a:t>
            </a:r>
            <a:endParaRPr lang="en-US" sz="4800" dirty="0">
              <a:solidFill>
                <a:srgbClr val="FFFF00"/>
              </a:solidFill>
              <a:latin typeface="NikoshB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bn-BD" sz="5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নিচের ছবিগুলো দেখ এবং বল</a:t>
            </a:r>
            <a:endParaRPr lang="en-US" sz="5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Dogs 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43000"/>
            <a:ext cx="2971800" cy="2362200"/>
          </a:xfrm>
        </p:spPr>
      </p:pic>
      <p:pic>
        <p:nvPicPr>
          <p:cNvPr id="5" name="Picture 4" descr="7007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1143000"/>
            <a:ext cx="2819400" cy="2362200"/>
          </a:xfrm>
          <a:prstGeom prst="rect">
            <a:avLst/>
          </a:prstGeom>
        </p:spPr>
      </p:pic>
      <p:pic>
        <p:nvPicPr>
          <p:cNvPr id="6" name="Picture 5" descr="Hibijibi_1319979781_36-chingri_gold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1219200"/>
            <a:ext cx="2362200" cy="236220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495800" y="3962400"/>
            <a:ext cx="4267199" cy="2658318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2894093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038600"/>
            <a:ext cx="4247824" cy="2610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mib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3124200" cy="2824162"/>
          </a:xfrm>
          <a:prstGeom prst="rect">
            <a:avLst/>
          </a:prstGeom>
        </p:spPr>
      </p:pic>
      <p:pic>
        <p:nvPicPr>
          <p:cNvPr id="3" name="Picture 2" descr="PoriVarietyp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304800"/>
            <a:ext cx="2362200" cy="2895600"/>
          </a:xfrm>
          <a:prstGeom prst="rect">
            <a:avLst/>
          </a:prstGeom>
        </p:spPr>
      </p:pic>
      <p:pic>
        <p:nvPicPr>
          <p:cNvPr id="4" name="Picture 3" descr="Cnidaria_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276600"/>
            <a:ext cx="2895600" cy="30480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3086100" y="3543300"/>
            <a:ext cx="3047998" cy="2514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6">
            <a:lum bright="32000" contrast="47000"/>
          </a:blip>
          <a:stretch>
            <a:fillRect/>
          </a:stretch>
        </p:blipFill>
        <p:spPr>
          <a:xfrm>
            <a:off x="6019800" y="304800"/>
            <a:ext cx="2895600" cy="2895600"/>
          </a:xfrm>
          <a:prstGeom prst="rect">
            <a:avLst/>
          </a:prstGeom>
        </p:spPr>
      </p:pic>
      <p:pic>
        <p:nvPicPr>
          <p:cNvPr id="8" name="Picture 7" descr="starfish_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72200" y="3505200"/>
            <a:ext cx="2667000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bn-BD" sz="9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প্রাণি</a:t>
            </a:r>
            <a:r>
              <a:rPr lang="en-US" sz="8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জগতের</a:t>
            </a:r>
            <a:r>
              <a:rPr lang="en-US" sz="8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8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বিন্যাসে</a:t>
            </a:r>
            <a:endParaRPr lang="en-US" sz="80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BD" sz="8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মেরুদণ্ড প্রাণী</a:t>
            </a:r>
            <a:r>
              <a:rPr lang="en-US" sz="8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8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4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নিচের ছবিগুলো লক্ষ কর এবং মেরুদণ্ডী প্রাণীর সংজ্ঞা বলতে চেষ্টা কর</a:t>
            </a:r>
            <a:endParaRPr lang="en-US" sz="4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03co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77000" y="1447800"/>
            <a:ext cx="2514600" cy="2514600"/>
          </a:xfrm>
        </p:spPr>
      </p:pic>
      <p:pic>
        <p:nvPicPr>
          <p:cNvPr id="1026" name="Picture 2" descr="C:\Documents and Settings\haider\Desktop\I.D-19 Amal\New Folder\2980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1447800"/>
            <a:ext cx="3657600" cy="2514600"/>
          </a:xfrm>
          <a:prstGeom prst="rect">
            <a:avLst/>
          </a:prstGeom>
          <a:noFill/>
        </p:spPr>
      </p:pic>
      <p:pic>
        <p:nvPicPr>
          <p:cNvPr id="3" name="Picture 2" descr="C:\Documents and Settings\haider\Desktop\I.D-19 Amal\New Folder\4499861050_8366f129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1447800"/>
            <a:ext cx="2438400" cy="251459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4800" y="4038600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মানুষ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0400" y="4038600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মোরগ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05600" y="4038600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ষাঁড়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4953000"/>
            <a:ext cx="800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যে সব প্রাণীর মেরুদণ্ড বা শিরদাঁড়া আছে তাদেরকে মেরুদণ্ডী প্রাণী বলা হয়।</a:t>
            </a:r>
            <a:endParaRPr lang="en-US" sz="32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6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মেরুদণ্ডী প্রাণী কি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বলতে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মেরুদণ্ডী প্রাণীর শ্রেণী বিভাগ করতে পারবে।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কোনটি কোন মেরুদণ্ডী তা বলতে পারবে।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মেরুদণ্ডী প্রাণীদের বৈশিষ্ট্য নির্ণয় করতে পারবে।</a:t>
            </a:r>
          </a:p>
          <a:p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57200"/>
            <a:ext cx="76962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 smtClean="0"/>
              <a:t>মেরূদন্ডী</a:t>
            </a:r>
            <a:r>
              <a:rPr lang="en-US" sz="6000" dirty="0" smtClean="0"/>
              <a:t> </a:t>
            </a:r>
            <a:r>
              <a:rPr lang="en-US" sz="6000" dirty="0" err="1" smtClean="0"/>
              <a:t>প্রাণি-কর্ডাটা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1981200"/>
            <a:ext cx="8686800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/>
              <a:t>স্বভাব</a:t>
            </a:r>
            <a:r>
              <a:rPr lang="en-US" sz="3200" dirty="0" smtClean="0"/>
              <a:t> ও </a:t>
            </a:r>
            <a:r>
              <a:rPr lang="en-US" sz="3200" dirty="0" err="1" smtClean="0"/>
              <a:t>বাসস্থান</a:t>
            </a:r>
            <a:r>
              <a:rPr lang="en-US" sz="3200" dirty="0" smtClean="0"/>
              <a:t>- ১। </a:t>
            </a:r>
            <a:r>
              <a:rPr lang="en-US" sz="3200" dirty="0" err="1" smtClean="0"/>
              <a:t>এরা</a:t>
            </a:r>
            <a:r>
              <a:rPr lang="en-US" sz="3200" dirty="0" smtClean="0"/>
              <a:t> </a:t>
            </a:r>
            <a:r>
              <a:rPr lang="en-US" sz="3200" dirty="0" err="1" smtClean="0"/>
              <a:t>সকল</a:t>
            </a:r>
            <a:r>
              <a:rPr lang="en-US" sz="3200" dirty="0" smtClean="0"/>
              <a:t> </a:t>
            </a:r>
            <a:r>
              <a:rPr lang="en-US" sz="3200" dirty="0" err="1" smtClean="0"/>
              <a:t>পরিবেশে</a:t>
            </a:r>
            <a:r>
              <a:rPr lang="en-US" sz="3200" dirty="0" smtClean="0"/>
              <a:t> </a:t>
            </a:r>
            <a:r>
              <a:rPr lang="en-US" sz="3200" dirty="0" err="1" smtClean="0"/>
              <a:t>বাস</a:t>
            </a:r>
            <a:r>
              <a:rPr lang="en-US" sz="3200" dirty="0" smtClean="0"/>
              <a:t> </a:t>
            </a:r>
            <a:r>
              <a:rPr lang="en-US" sz="3200" dirty="0" err="1" smtClean="0"/>
              <a:t>করতে</a:t>
            </a:r>
            <a:r>
              <a:rPr lang="en-US" sz="3200" dirty="0" smtClean="0"/>
              <a:t> </a:t>
            </a:r>
            <a:r>
              <a:rPr lang="en-US" sz="3200" dirty="0" err="1" smtClean="0"/>
              <a:t>পারে</a:t>
            </a:r>
            <a:r>
              <a:rPr lang="en-US" sz="3200" dirty="0" smtClean="0"/>
              <a:t>। </a:t>
            </a:r>
            <a:r>
              <a:rPr lang="en-US" sz="3200" dirty="0" err="1" smtClean="0"/>
              <a:t>বহু</a:t>
            </a:r>
            <a:r>
              <a:rPr lang="en-US" sz="3200" dirty="0" smtClean="0"/>
              <a:t> </a:t>
            </a:r>
            <a:r>
              <a:rPr lang="en-US" sz="3200" dirty="0" err="1" smtClean="0"/>
              <a:t>প্রজাতি</a:t>
            </a:r>
            <a:r>
              <a:rPr lang="en-US" sz="3200" dirty="0" smtClean="0"/>
              <a:t> </a:t>
            </a:r>
            <a:r>
              <a:rPr lang="en-US" sz="3200" dirty="0" err="1" smtClean="0"/>
              <a:t>মিঠা</a:t>
            </a:r>
            <a:r>
              <a:rPr lang="en-US" sz="3200" dirty="0" smtClean="0"/>
              <a:t> ও </a:t>
            </a:r>
            <a:r>
              <a:rPr lang="en-US" sz="3200" dirty="0" err="1" smtClean="0"/>
              <a:t>লোনা</a:t>
            </a:r>
            <a:r>
              <a:rPr lang="en-US" sz="3200" dirty="0" smtClean="0"/>
              <a:t> </a:t>
            </a:r>
            <a:r>
              <a:rPr lang="en-US" sz="3200" dirty="0" err="1" smtClean="0"/>
              <a:t>পানিতে</a:t>
            </a:r>
            <a:r>
              <a:rPr lang="en-US" sz="3200" dirty="0" smtClean="0"/>
              <a:t> </a:t>
            </a:r>
            <a:r>
              <a:rPr lang="en-US" sz="3200" dirty="0" err="1" smtClean="0"/>
              <a:t>বাস</a:t>
            </a:r>
            <a:r>
              <a:rPr lang="en-US" sz="3200" dirty="0" smtClean="0"/>
              <a:t> </a:t>
            </a:r>
            <a:r>
              <a:rPr lang="en-US" sz="3200" dirty="0" err="1" smtClean="0"/>
              <a:t>করে</a:t>
            </a:r>
            <a:r>
              <a:rPr lang="en-US" sz="3200" dirty="0" smtClean="0"/>
              <a:t>। </a:t>
            </a:r>
            <a:r>
              <a:rPr lang="en-US" sz="3200" dirty="0" err="1" smtClean="0"/>
              <a:t>বহু</a:t>
            </a:r>
            <a:r>
              <a:rPr lang="en-US" sz="3200" dirty="0" smtClean="0"/>
              <a:t> </a:t>
            </a:r>
            <a:r>
              <a:rPr lang="en-US" sz="3200" dirty="0" err="1" smtClean="0"/>
              <a:t>প্রজাতি</a:t>
            </a:r>
            <a:r>
              <a:rPr lang="en-US" sz="3200" dirty="0" smtClean="0"/>
              <a:t> </a:t>
            </a:r>
            <a:r>
              <a:rPr lang="en-US" sz="3200" dirty="0" err="1" smtClean="0"/>
              <a:t>বৃক্ষবাসী</a:t>
            </a:r>
            <a:r>
              <a:rPr lang="en-US" sz="3200" dirty="0" smtClean="0"/>
              <a:t>, </a:t>
            </a:r>
            <a:r>
              <a:rPr lang="en-US" sz="3200" dirty="0" err="1" smtClean="0"/>
              <a:t>মরুবাসী</a:t>
            </a:r>
            <a:r>
              <a:rPr lang="en-US" sz="3200" dirty="0" smtClean="0"/>
              <a:t>, </a:t>
            </a:r>
            <a:r>
              <a:rPr lang="en-US" sz="3200" dirty="0" err="1" smtClean="0"/>
              <a:t>গুহাবাসী</a:t>
            </a:r>
            <a:r>
              <a:rPr lang="en-US" sz="3200" dirty="0" smtClean="0"/>
              <a:t>, ও </a:t>
            </a:r>
            <a:r>
              <a:rPr lang="en-US" sz="3200" dirty="0" err="1" smtClean="0"/>
              <a:t>খেচর</a:t>
            </a:r>
            <a:r>
              <a:rPr lang="en-US" sz="3200" dirty="0" smtClean="0"/>
              <a:t> </a:t>
            </a:r>
            <a:r>
              <a:rPr lang="en-US" sz="3200" dirty="0" err="1" smtClean="0"/>
              <a:t>জীবনযাপন</a:t>
            </a:r>
            <a:r>
              <a:rPr lang="en-US" sz="3200" dirty="0" smtClean="0"/>
              <a:t> </a:t>
            </a:r>
            <a:r>
              <a:rPr lang="en-US" sz="3200" dirty="0" err="1" smtClean="0"/>
              <a:t>করে</a:t>
            </a:r>
            <a:r>
              <a:rPr lang="en-US" sz="3200" dirty="0" smtClean="0"/>
              <a:t>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6576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/>
              </a:rPr>
              <a:t>কর্ডাটা</a:t>
            </a:r>
            <a:r>
              <a:rPr lang="en-US" sz="4800" dirty="0" smtClean="0">
                <a:latin typeface="NikoshBAN"/>
              </a:rPr>
              <a:t> </a:t>
            </a:r>
            <a:r>
              <a:rPr lang="en-US" sz="4800" dirty="0" err="1" smtClean="0">
                <a:latin typeface="NikoshBAN"/>
              </a:rPr>
              <a:t>পর্বকে</a:t>
            </a:r>
            <a:r>
              <a:rPr lang="en-US" sz="4800" dirty="0" smtClean="0">
                <a:latin typeface="NikoshBAN"/>
              </a:rPr>
              <a:t> </a:t>
            </a:r>
            <a:r>
              <a:rPr lang="en-US" sz="4800" dirty="0" err="1" smtClean="0">
                <a:latin typeface="NikoshBAN"/>
              </a:rPr>
              <a:t>তিনটি</a:t>
            </a:r>
            <a:r>
              <a:rPr lang="en-US" sz="4800" dirty="0" smtClean="0">
                <a:latin typeface="NikoshBAN"/>
              </a:rPr>
              <a:t> </a:t>
            </a:r>
            <a:r>
              <a:rPr lang="en-US" sz="4800" dirty="0" err="1" smtClean="0">
                <a:latin typeface="NikoshBAN"/>
              </a:rPr>
              <a:t>উপপর্বে</a:t>
            </a:r>
            <a:r>
              <a:rPr lang="en-US" sz="4800" dirty="0" smtClean="0">
                <a:latin typeface="NikoshBAN"/>
              </a:rPr>
              <a:t> </a:t>
            </a:r>
            <a:r>
              <a:rPr lang="en-US" sz="4800" dirty="0" err="1" smtClean="0">
                <a:latin typeface="NikoshBAN"/>
              </a:rPr>
              <a:t>ভাগ</a:t>
            </a:r>
            <a:r>
              <a:rPr lang="en-US" sz="4800" dirty="0" smtClean="0">
                <a:latin typeface="NikoshBAN"/>
              </a:rPr>
              <a:t> </a:t>
            </a:r>
            <a:r>
              <a:rPr lang="en-US" sz="4800" dirty="0" err="1" smtClean="0">
                <a:latin typeface="NikoshBAN"/>
              </a:rPr>
              <a:t>করা</a:t>
            </a:r>
            <a:r>
              <a:rPr lang="en-US" sz="4800" dirty="0" smtClean="0">
                <a:latin typeface="NikoshBAN"/>
              </a:rPr>
              <a:t> </a:t>
            </a:r>
            <a:r>
              <a:rPr lang="en-US" sz="4800" dirty="0" err="1" smtClean="0">
                <a:latin typeface="NikoshBAN"/>
              </a:rPr>
              <a:t>যায়</a:t>
            </a:r>
            <a:endParaRPr lang="en-US" sz="4800" dirty="0">
              <a:latin typeface="NikoshBAN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1295400" y="4191000"/>
            <a:ext cx="3048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4038600" y="4191000"/>
            <a:ext cx="4572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6858000" y="4191000"/>
            <a:ext cx="4572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Documents and Settings\MILTON\Desktop\_02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648200"/>
            <a:ext cx="1981200" cy="1752600"/>
          </a:xfrm>
          <a:prstGeom prst="rect">
            <a:avLst/>
          </a:prstGeom>
          <a:noFill/>
        </p:spPr>
      </p:pic>
      <p:pic>
        <p:nvPicPr>
          <p:cNvPr id="1027" name="Picture 3" descr="C:\Documents and Settings\MILTON\Desktop\kk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305195" y="4543406"/>
            <a:ext cx="1771610" cy="1828799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3200400" y="50292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NikoshBAN"/>
              </a:rPr>
              <a:t>খ। </a:t>
            </a:r>
            <a:r>
              <a:rPr lang="en-US" sz="2800" dirty="0" err="1" smtClean="0">
                <a:solidFill>
                  <a:srgbClr val="FFFF00"/>
                </a:solidFill>
                <a:latin typeface="NikoshBAN"/>
              </a:rPr>
              <a:t>সেফালোকর্ডাটা</a:t>
            </a:r>
            <a:endParaRPr lang="en-US" sz="2800" dirty="0">
              <a:solidFill>
                <a:srgbClr val="FFFF00"/>
              </a:solidFill>
              <a:latin typeface="NikoshB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" y="54102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FF99"/>
                </a:solidFill>
                <a:latin typeface="NikoshBAN"/>
              </a:rPr>
              <a:t>ক) </a:t>
            </a:r>
            <a:r>
              <a:rPr lang="en-US" sz="2800" dirty="0" err="1" smtClean="0">
                <a:solidFill>
                  <a:srgbClr val="00FF99"/>
                </a:solidFill>
                <a:latin typeface="NikoshBAN"/>
              </a:rPr>
              <a:t>ইউরোকর্ডাটা</a:t>
            </a:r>
            <a:endParaRPr lang="en-US" sz="2800" dirty="0">
              <a:solidFill>
                <a:srgbClr val="00FF99"/>
              </a:solidFill>
              <a:latin typeface="NikoshBAN"/>
            </a:endParaRPr>
          </a:p>
        </p:txBody>
      </p:sp>
      <p:pic>
        <p:nvPicPr>
          <p:cNvPr id="1028" name="Picture 4" descr="C:\Documents and Settings\MILTON\Desktop\M_028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6200000">
            <a:off x="6315656" y="4733344"/>
            <a:ext cx="2119738" cy="164465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6400800" y="52578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/>
              </a:rPr>
              <a:t>ভার্টিব্রাটা</a:t>
            </a:r>
            <a:endParaRPr lang="en-US" sz="2800" dirty="0">
              <a:latin typeface="NikoshB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16" grpId="0"/>
      <p:bldP spid="17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458200" cy="5940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ক।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ইউরোকর্ডাটা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</a:p>
          <a:p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সাধারণ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বৈশিষ্ট্য</a:t>
            </a:r>
            <a:endParaRPr lang="en-US" sz="3600" dirty="0" smtClean="0">
              <a:solidFill>
                <a:srgbClr val="FF0000"/>
              </a:solidFill>
              <a:latin typeface="NikoshBAN"/>
            </a:endParaRPr>
          </a:p>
          <a:p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১।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প্রাথমিক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অবস্থায়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ফুলকা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রন্ধ্র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,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পৃষ্ঠিয়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ফাঁপা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মেরুরজ্জু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থাকে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।</a:t>
            </a:r>
          </a:p>
          <a:p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২।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এদের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লেজে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নটোকর্ড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থাকে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। </a:t>
            </a:r>
            <a:r>
              <a:rPr lang="en-US" sz="3600" dirty="0" err="1" smtClean="0">
                <a:solidFill>
                  <a:srgbClr val="FF0000"/>
                </a:solidFill>
                <a:latin typeface="NikoshBAN"/>
              </a:rPr>
              <a:t>উদাহরণ-অ্যাসিডিয়া</a:t>
            </a:r>
            <a:r>
              <a:rPr lang="en-US" sz="3600" dirty="0" smtClean="0">
                <a:solidFill>
                  <a:srgbClr val="FF0000"/>
                </a:solidFill>
                <a:latin typeface="NikoshBAN"/>
              </a:rPr>
              <a:t>।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NikoshBAN"/>
              </a:rPr>
              <a:t>খ। </a:t>
            </a:r>
            <a:r>
              <a:rPr lang="en-US" sz="3600" dirty="0" err="1" smtClean="0">
                <a:solidFill>
                  <a:schemeClr val="tx1"/>
                </a:solidFill>
                <a:latin typeface="NikoshBAN"/>
              </a:rPr>
              <a:t>সেফালোকর্ডাটা</a:t>
            </a:r>
            <a:endParaRPr lang="en-US" sz="3600" dirty="0" smtClean="0">
              <a:solidFill>
                <a:schemeClr val="tx1"/>
              </a:solidFill>
              <a:latin typeface="NikoshBAN"/>
            </a:endParaRPr>
          </a:p>
          <a:p>
            <a:r>
              <a:rPr lang="en-US" sz="3600" dirty="0" err="1" smtClean="0">
                <a:solidFill>
                  <a:schemeClr val="tx1"/>
                </a:solidFill>
                <a:latin typeface="NikoshBAN"/>
              </a:rPr>
              <a:t>সাধারণ</a:t>
            </a:r>
            <a:r>
              <a:rPr lang="en-US" sz="36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/>
              </a:rPr>
              <a:t>বৈশিষ্ট্য</a:t>
            </a:r>
            <a:r>
              <a:rPr lang="en-US" sz="3600" dirty="0" smtClean="0">
                <a:solidFill>
                  <a:schemeClr val="tx1"/>
                </a:solidFill>
                <a:latin typeface="NikoshBAN"/>
              </a:rPr>
              <a:t>-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NikoshBAN"/>
              </a:rPr>
              <a:t>১। </a:t>
            </a:r>
            <a:r>
              <a:rPr lang="en-US" sz="3600" dirty="0" err="1" smtClean="0">
                <a:solidFill>
                  <a:schemeClr val="tx1"/>
                </a:solidFill>
                <a:latin typeface="NikoshBAN"/>
              </a:rPr>
              <a:t>নটোকর্ড</a:t>
            </a:r>
            <a:r>
              <a:rPr lang="en-US" sz="36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/>
              </a:rPr>
              <a:t>এদের</a:t>
            </a:r>
            <a:r>
              <a:rPr lang="en-US" sz="36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/>
              </a:rPr>
              <a:t>দেহের</a:t>
            </a:r>
            <a:r>
              <a:rPr lang="en-US" sz="36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/>
              </a:rPr>
              <a:t>সম্মুখভাগে</a:t>
            </a:r>
            <a:r>
              <a:rPr lang="en-US" sz="36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/>
              </a:rPr>
              <a:t>অবস্থান</a:t>
            </a:r>
            <a:r>
              <a:rPr lang="en-US" sz="36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/>
              </a:rPr>
              <a:t>করে</a:t>
            </a:r>
            <a:r>
              <a:rPr lang="en-US" sz="3600" dirty="0" smtClean="0">
                <a:solidFill>
                  <a:schemeClr val="tx1"/>
                </a:solidFill>
                <a:latin typeface="NikoshBAN"/>
              </a:rPr>
              <a:t>।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NikoshBAN"/>
              </a:rPr>
              <a:t>২। </a:t>
            </a:r>
            <a:r>
              <a:rPr lang="en-US" sz="3600" dirty="0" err="1" smtClean="0">
                <a:solidFill>
                  <a:schemeClr val="tx1"/>
                </a:solidFill>
                <a:latin typeface="NikoshBAN"/>
              </a:rPr>
              <a:t>সারাজীবনই</a:t>
            </a:r>
            <a:r>
              <a:rPr lang="en-US" sz="36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/>
              </a:rPr>
              <a:t>নটোকর্ডের</a:t>
            </a:r>
            <a:r>
              <a:rPr lang="en-US" sz="36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/>
              </a:rPr>
              <a:t>উপস্থিতি</a:t>
            </a:r>
            <a:r>
              <a:rPr lang="en-US" sz="36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/>
              </a:rPr>
              <a:t>লক্ষ</a:t>
            </a:r>
            <a:r>
              <a:rPr lang="en-US" sz="36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/>
              </a:rPr>
              <a:t>করা</a:t>
            </a:r>
            <a:r>
              <a:rPr lang="en-US" sz="3600" dirty="0" smtClean="0">
                <a:solidFill>
                  <a:schemeClr val="tx1"/>
                </a:solidFill>
                <a:latin typeface="NikoshBAN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/>
              </a:rPr>
              <a:t>যায়</a:t>
            </a:r>
            <a:r>
              <a:rPr lang="en-US" sz="3600" dirty="0" smtClean="0">
                <a:solidFill>
                  <a:schemeClr val="tx1"/>
                </a:solidFill>
                <a:latin typeface="NikoshBAN"/>
              </a:rPr>
              <a:t>।</a:t>
            </a:r>
          </a:p>
          <a:p>
            <a:r>
              <a:rPr lang="en-US" sz="3600" dirty="0" err="1" smtClean="0">
                <a:solidFill>
                  <a:schemeClr val="tx1"/>
                </a:solidFill>
                <a:latin typeface="NikoshBAN"/>
              </a:rPr>
              <a:t>যেমন-ব্রাঙ্কিওস্টেমা</a:t>
            </a:r>
            <a:r>
              <a:rPr lang="en-US" sz="3600" dirty="0" smtClean="0">
                <a:solidFill>
                  <a:schemeClr val="tx1"/>
                </a:solidFill>
                <a:latin typeface="NikoshBAN"/>
              </a:rPr>
              <a:t>।</a:t>
            </a:r>
          </a:p>
          <a:p>
            <a:r>
              <a:rPr lang="en-US" sz="2800" dirty="0" err="1" smtClean="0">
                <a:solidFill>
                  <a:srgbClr val="FF0000"/>
                </a:solidFill>
                <a:latin typeface="NikoshBAN"/>
              </a:rPr>
              <a:t>গ</a:t>
            </a:r>
            <a:r>
              <a:rPr lang="en-US" sz="2800" dirty="0" err="1" smtClean="0">
                <a:solidFill>
                  <a:srgbClr val="FF0000"/>
                </a:solidFill>
                <a:latin typeface="NikoshBAN"/>
              </a:rPr>
              <a:t>।ভার্টিব্রাটা</a:t>
            </a:r>
            <a:endParaRPr lang="en-US" sz="2800" dirty="0" smtClean="0">
              <a:solidFill>
                <a:srgbClr val="FF0000"/>
              </a:solidFill>
              <a:latin typeface="NikoshBAN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১।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প্রকৃত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পক্ষে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এ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উপ-পর্বের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প্রাণিরাই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মেরুদন্ডী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প্রাণি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হিসেবে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/>
              </a:rPr>
              <a:t>পরিচিত</a:t>
            </a:r>
            <a:r>
              <a:rPr lang="en-US" sz="2800" dirty="0" smtClean="0">
                <a:solidFill>
                  <a:srgbClr val="002060"/>
                </a:solidFill>
                <a:latin typeface="NikoshBAN"/>
              </a:rPr>
              <a:t>। </a:t>
            </a:r>
            <a:endParaRPr lang="en-US" sz="2800" dirty="0">
              <a:solidFill>
                <a:srgbClr val="002060"/>
              </a:solidFill>
              <a:latin typeface="NikoshB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533400"/>
            <a:ext cx="8458200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NikoshBAN"/>
              </a:rPr>
              <a:t>গ।</a:t>
            </a:r>
            <a:r>
              <a:rPr lang="en-US" sz="4800" dirty="0" err="1" smtClean="0">
                <a:solidFill>
                  <a:srgbClr val="FF0000"/>
                </a:solidFill>
                <a:latin typeface="NikoshBAN"/>
              </a:rPr>
              <a:t>ভার্টিব্রাটা</a:t>
            </a:r>
            <a:r>
              <a:rPr lang="en-US" sz="48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/>
              </a:rPr>
              <a:t>পর্বের</a:t>
            </a:r>
            <a:r>
              <a:rPr lang="en-US" sz="48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/>
              </a:rPr>
              <a:t>শ্রেণি</a:t>
            </a:r>
            <a:r>
              <a:rPr lang="en-US" sz="48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/>
              </a:rPr>
              <a:t>বিভাগ</a:t>
            </a:r>
            <a:endParaRPr lang="en-US" sz="4800" dirty="0" smtClean="0">
              <a:solidFill>
                <a:srgbClr val="FF0000"/>
              </a:solidFill>
              <a:latin typeface="NikoshB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2400" y="1676400"/>
            <a:ext cx="8153400" cy="397031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/>
              </a:rPr>
              <a:t>১। </a:t>
            </a:r>
            <a:r>
              <a:rPr lang="en-US" sz="3600" dirty="0" err="1" smtClean="0">
                <a:latin typeface="NikoshBAN"/>
              </a:rPr>
              <a:t>সাইক্লোস্টোমাটা</a:t>
            </a:r>
            <a:r>
              <a:rPr lang="en-US" sz="3600" dirty="0" smtClean="0">
                <a:latin typeface="NikoshBAN"/>
              </a:rPr>
              <a:t> (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Cyclostomata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3600" dirty="0" smtClean="0">
              <a:latin typeface="NikoshBAN"/>
            </a:endParaRPr>
          </a:p>
          <a:p>
            <a:r>
              <a:rPr lang="en-US" sz="3600" dirty="0" smtClean="0">
                <a:latin typeface="NikoshBAN"/>
              </a:rPr>
              <a:t>২। </a:t>
            </a:r>
            <a:r>
              <a:rPr lang="en-US" sz="3600" dirty="0" err="1" smtClean="0">
                <a:latin typeface="NikoshBAN"/>
              </a:rPr>
              <a:t>কনড্রিকথিস</a:t>
            </a:r>
            <a:r>
              <a:rPr lang="en-US" sz="3600" dirty="0" smtClean="0">
                <a:latin typeface="NikoshBAN"/>
              </a:rPr>
              <a:t> (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Chondrickthyes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3600" dirty="0" smtClean="0">
              <a:latin typeface="NikoshBAN"/>
            </a:endParaRPr>
          </a:p>
          <a:p>
            <a:r>
              <a:rPr lang="en-US" sz="3600" dirty="0" smtClean="0">
                <a:latin typeface="NikoshBAN"/>
              </a:rPr>
              <a:t>৩। </a:t>
            </a:r>
            <a:r>
              <a:rPr lang="en-US" sz="3600" dirty="0" err="1" smtClean="0">
                <a:latin typeface="NikoshBAN"/>
              </a:rPr>
              <a:t>অসটিকথিস</a:t>
            </a:r>
            <a:r>
              <a:rPr lang="en-US" sz="3600" dirty="0" smtClean="0">
                <a:latin typeface="NikoshBAN"/>
              </a:rPr>
              <a:t>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Ostichthyes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3600" dirty="0" smtClean="0">
              <a:latin typeface="NikoshBAN"/>
            </a:endParaRPr>
          </a:p>
          <a:p>
            <a:r>
              <a:rPr lang="en-US" sz="3600" dirty="0" smtClean="0">
                <a:latin typeface="NikoshBAN"/>
              </a:rPr>
              <a:t>৪। </a:t>
            </a:r>
            <a:r>
              <a:rPr lang="en-US" sz="3600" dirty="0" err="1" smtClean="0">
                <a:latin typeface="NikoshBAN"/>
              </a:rPr>
              <a:t>উভচর</a:t>
            </a:r>
            <a:r>
              <a:rPr lang="en-US" sz="3600" dirty="0" smtClean="0">
                <a:latin typeface="NikoshBAN"/>
              </a:rPr>
              <a:t> (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Amphibia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3600" dirty="0" smtClean="0">
              <a:latin typeface="NikoshBAN"/>
            </a:endParaRPr>
          </a:p>
          <a:p>
            <a:r>
              <a:rPr lang="en-US" sz="3600" dirty="0" smtClean="0">
                <a:latin typeface="NikoshBAN"/>
              </a:rPr>
              <a:t>৫। </a:t>
            </a:r>
            <a:r>
              <a:rPr lang="en-US" sz="3600" dirty="0" err="1" smtClean="0">
                <a:latin typeface="NikoshBAN"/>
              </a:rPr>
              <a:t>সরিসৃপ</a:t>
            </a:r>
            <a:r>
              <a:rPr lang="en-US" sz="3600" dirty="0" smtClean="0">
                <a:latin typeface="NikoshBAN"/>
              </a:rPr>
              <a:t> (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Reptailia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3600" dirty="0" smtClean="0">
              <a:latin typeface="NikoshBAN"/>
            </a:endParaRPr>
          </a:p>
          <a:p>
            <a:r>
              <a:rPr lang="en-US" sz="3600" dirty="0" smtClean="0">
                <a:latin typeface="NikoshBAN"/>
              </a:rPr>
              <a:t>৬। </a:t>
            </a:r>
            <a:r>
              <a:rPr lang="en-US" sz="3600" dirty="0" err="1" smtClean="0">
                <a:latin typeface="NikoshBAN"/>
              </a:rPr>
              <a:t>পক্ষীকুল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(Aves)</a:t>
            </a:r>
            <a:endParaRPr lang="en-US" sz="3600" dirty="0" smtClean="0">
              <a:latin typeface="NikoshBAN"/>
            </a:endParaRPr>
          </a:p>
          <a:p>
            <a:r>
              <a:rPr lang="en-US" sz="3600" dirty="0" smtClean="0">
                <a:latin typeface="NikoshBAN"/>
              </a:rPr>
              <a:t>৭। </a:t>
            </a:r>
            <a:r>
              <a:rPr lang="en-US" sz="3600" dirty="0" err="1" smtClean="0">
                <a:latin typeface="NikoshBAN"/>
              </a:rPr>
              <a:t>স্তন্যপায়ী</a:t>
            </a:r>
            <a:r>
              <a:rPr lang="en-US" sz="3600" dirty="0" smtClean="0">
                <a:latin typeface="NikoshBAN"/>
              </a:rPr>
              <a:t> (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Mammalia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3600" dirty="0">
              <a:latin typeface="NikoshB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Documents and Settings\MILTON\Desktop\M_028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066800"/>
            <a:ext cx="8763000" cy="3200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95400" y="152400"/>
            <a:ext cx="571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7030A0"/>
                </a:solidFill>
                <a:latin typeface="NikoshBAN"/>
              </a:rPr>
              <a:t>১। </a:t>
            </a:r>
            <a:r>
              <a:rPr lang="en-US" sz="7200" dirty="0" err="1" smtClean="0">
                <a:solidFill>
                  <a:srgbClr val="7030A0"/>
                </a:solidFill>
                <a:latin typeface="NikoshBAN"/>
              </a:rPr>
              <a:t>সাইক্লোস্টোমাটা</a:t>
            </a:r>
            <a:endParaRPr lang="en-US" sz="7200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3733800"/>
            <a:ext cx="8534400" cy="30469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7030A0"/>
                </a:solidFill>
                <a:latin typeface="NikoshBAN"/>
              </a:rPr>
              <a:t>বৈশিষ্ট্য</a:t>
            </a:r>
            <a:endParaRPr lang="en-US" sz="4000" dirty="0" smtClean="0">
              <a:solidFill>
                <a:srgbClr val="7030A0"/>
              </a:solidFill>
              <a:latin typeface="NikoshBAN"/>
            </a:endParaRPr>
          </a:p>
          <a:p>
            <a:r>
              <a:rPr lang="en-US" sz="4000" dirty="0" smtClean="0">
                <a:solidFill>
                  <a:srgbClr val="7030A0"/>
                </a:solidFill>
                <a:latin typeface="NikoshBAN"/>
              </a:rPr>
              <a:t>১। </a:t>
            </a:r>
            <a:r>
              <a:rPr lang="en-US" sz="4000" dirty="0" err="1" smtClean="0">
                <a:solidFill>
                  <a:srgbClr val="7030A0"/>
                </a:solidFill>
                <a:latin typeface="NikoshBAN"/>
              </a:rPr>
              <a:t>লম্বাটে</a:t>
            </a:r>
            <a:r>
              <a:rPr lang="en-US" sz="4000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/>
              </a:rPr>
              <a:t>দেহ</a:t>
            </a:r>
            <a:r>
              <a:rPr lang="en-US" sz="4000" dirty="0" smtClean="0">
                <a:solidFill>
                  <a:srgbClr val="7030A0"/>
                </a:solidFill>
                <a:latin typeface="NikoshBAN"/>
              </a:rPr>
              <a:t>।</a:t>
            </a:r>
          </a:p>
          <a:p>
            <a:r>
              <a:rPr lang="en-US" sz="4000" dirty="0" smtClean="0">
                <a:solidFill>
                  <a:srgbClr val="7030A0"/>
                </a:solidFill>
                <a:latin typeface="NikoshBAN"/>
              </a:rPr>
              <a:t>২। </a:t>
            </a:r>
            <a:r>
              <a:rPr lang="en-US" sz="4000" dirty="0" err="1" smtClean="0">
                <a:solidFill>
                  <a:srgbClr val="7030A0"/>
                </a:solidFill>
                <a:latin typeface="NikoshBAN"/>
              </a:rPr>
              <a:t>মুখছিদ্র</a:t>
            </a:r>
            <a:r>
              <a:rPr lang="en-US" sz="4000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/>
              </a:rPr>
              <a:t>চোয়ালবিহীন</a:t>
            </a:r>
            <a:r>
              <a:rPr lang="en-US" sz="4000" dirty="0" smtClean="0">
                <a:solidFill>
                  <a:srgbClr val="7030A0"/>
                </a:solidFill>
                <a:latin typeface="NikoshBAN"/>
              </a:rPr>
              <a:t> ও </a:t>
            </a:r>
            <a:r>
              <a:rPr lang="en-US" sz="4000" dirty="0" err="1" smtClean="0">
                <a:solidFill>
                  <a:srgbClr val="7030A0"/>
                </a:solidFill>
                <a:latin typeface="NikoshBAN"/>
              </a:rPr>
              <a:t>চোষকযুক্ত</a:t>
            </a:r>
            <a:r>
              <a:rPr lang="en-US" sz="4000" dirty="0" smtClean="0">
                <a:solidFill>
                  <a:srgbClr val="7030A0"/>
                </a:solidFill>
                <a:latin typeface="NikoshBAN"/>
              </a:rPr>
              <a:t>।</a:t>
            </a:r>
          </a:p>
          <a:p>
            <a:r>
              <a:rPr lang="en-US" sz="4000" dirty="0" smtClean="0">
                <a:solidFill>
                  <a:srgbClr val="7030A0"/>
                </a:solidFill>
                <a:latin typeface="NikoshBAN"/>
              </a:rPr>
              <a:t>৩। </a:t>
            </a:r>
            <a:r>
              <a:rPr lang="en-US" sz="4000" dirty="0" err="1" smtClean="0">
                <a:solidFill>
                  <a:srgbClr val="7030A0"/>
                </a:solidFill>
                <a:latin typeface="NikoshBAN"/>
              </a:rPr>
              <a:t>এদের</a:t>
            </a:r>
            <a:r>
              <a:rPr lang="en-US" sz="4000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/>
              </a:rPr>
              <a:t>দেহে</a:t>
            </a:r>
            <a:r>
              <a:rPr lang="en-US" sz="4000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/>
              </a:rPr>
              <a:t>আঁইশ</a:t>
            </a:r>
            <a:r>
              <a:rPr lang="en-US" sz="4000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/>
              </a:rPr>
              <a:t>বা</a:t>
            </a:r>
            <a:r>
              <a:rPr lang="en-US" sz="4000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/>
              </a:rPr>
              <a:t>যুগ্ম</a:t>
            </a:r>
            <a:r>
              <a:rPr lang="en-US" sz="4000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/>
              </a:rPr>
              <a:t>পাখনা</a:t>
            </a:r>
            <a:r>
              <a:rPr lang="en-US" sz="4000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/>
              </a:rPr>
              <a:t>অনুপস্থিত</a:t>
            </a:r>
            <a:r>
              <a:rPr lang="en-US" sz="3200" dirty="0" smtClean="0">
                <a:solidFill>
                  <a:srgbClr val="7030A0"/>
                </a:solidFill>
                <a:latin typeface="NikoshBAN"/>
              </a:rPr>
              <a:t>।</a:t>
            </a:r>
          </a:p>
          <a:p>
            <a:r>
              <a:rPr lang="en-US" sz="3200" dirty="0" err="1" smtClean="0">
                <a:solidFill>
                  <a:srgbClr val="7030A0"/>
                </a:solidFill>
                <a:latin typeface="NikoshBAN"/>
              </a:rPr>
              <a:t>যেমন</a:t>
            </a:r>
            <a:r>
              <a:rPr lang="en-US" sz="3200" dirty="0" smtClean="0">
                <a:solidFill>
                  <a:srgbClr val="7030A0"/>
                </a:solidFill>
                <a:latin typeface="NikoshBAN"/>
              </a:rPr>
              <a:t>- </a:t>
            </a:r>
            <a:r>
              <a:rPr lang="en-US" sz="3200" dirty="0" err="1" smtClean="0">
                <a:solidFill>
                  <a:srgbClr val="7030A0"/>
                </a:solidFill>
                <a:latin typeface="NikoshBAN"/>
              </a:rPr>
              <a:t>পেট্রোমাইজন</a:t>
            </a:r>
            <a:r>
              <a:rPr lang="en-US" sz="3200" dirty="0" smtClean="0">
                <a:solidFill>
                  <a:srgbClr val="7030A0"/>
                </a:solidFill>
                <a:latin typeface="NikoshBAN"/>
              </a:rPr>
              <a:t>।</a:t>
            </a:r>
            <a:endParaRPr lang="en-US" sz="3200" dirty="0">
              <a:solidFill>
                <a:srgbClr val="7030A0"/>
              </a:solidFill>
              <a:latin typeface="NikoshB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MILTON\Desktop\2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762000"/>
            <a:ext cx="7772400" cy="37338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762000" y="152401"/>
            <a:ext cx="76962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002060"/>
                </a:solidFill>
                <a:latin typeface="NikoshBAN"/>
              </a:rPr>
              <a:t>২। </a:t>
            </a:r>
            <a:r>
              <a:rPr lang="en-US" sz="4800" dirty="0" err="1" smtClean="0">
                <a:solidFill>
                  <a:srgbClr val="002060"/>
                </a:solidFill>
                <a:latin typeface="NikoshBAN"/>
              </a:rPr>
              <a:t>কনড্রিকথিস</a:t>
            </a:r>
            <a:endParaRPr lang="en-US" sz="4800" dirty="0">
              <a:solidFill>
                <a:srgbClr val="002060"/>
              </a:solidFill>
              <a:latin typeface="NikoshB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657600"/>
            <a:ext cx="7010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B050"/>
                </a:solidFill>
              </a:rPr>
              <a:t>বৈশিষ্ট</a:t>
            </a:r>
            <a:endParaRPr lang="en-US" sz="3600" dirty="0" smtClean="0">
              <a:solidFill>
                <a:srgbClr val="00B050"/>
              </a:solidFill>
            </a:endParaRPr>
          </a:p>
          <a:p>
            <a:r>
              <a:rPr lang="en-US" sz="4000" dirty="0" smtClean="0">
                <a:solidFill>
                  <a:srgbClr val="00B050"/>
                </a:solidFill>
              </a:rPr>
              <a:t>১। </a:t>
            </a:r>
            <a:r>
              <a:rPr lang="en-US" sz="4000" dirty="0" err="1" smtClean="0">
                <a:solidFill>
                  <a:srgbClr val="00B050"/>
                </a:solidFill>
              </a:rPr>
              <a:t>এই</a:t>
            </a:r>
            <a:r>
              <a:rPr lang="en-US" sz="4000" dirty="0" smtClean="0">
                <a:solidFill>
                  <a:srgbClr val="00B050"/>
                </a:solidFill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</a:rPr>
              <a:t>পর্বের</a:t>
            </a:r>
            <a:r>
              <a:rPr lang="en-US" sz="4000" dirty="0" smtClean="0">
                <a:solidFill>
                  <a:srgbClr val="00B050"/>
                </a:solidFill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</a:rPr>
              <a:t>সকল</a:t>
            </a:r>
            <a:r>
              <a:rPr lang="en-US" sz="4000" dirty="0" smtClean="0">
                <a:solidFill>
                  <a:srgbClr val="00B050"/>
                </a:solidFill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</a:rPr>
              <a:t>প্রাণি</a:t>
            </a:r>
            <a:r>
              <a:rPr lang="en-US" sz="4000" dirty="0" smtClean="0">
                <a:solidFill>
                  <a:srgbClr val="00B050"/>
                </a:solidFill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</a:rPr>
              <a:t>সামুদ্রিক</a:t>
            </a:r>
            <a:r>
              <a:rPr lang="en-US" sz="4000" dirty="0" smtClean="0">
                <a:solidFill>
                  <a:srgbClr val="00B050"/>
                </a:solidFill>
              </a:rPr>
              <a:t>।</a:t>
            </a:r>
          </a:p>
          <a:p>
            <a:r>
              <a:rPr lang="en-US" sz="4000" dirty="0" smtClean="0">
                <a:solidFill>
                  <a:srgbClr val="00B050"/>
                </a:solidFill>
              </a:rPr>
              <a:t>২।কঙ্কাল </a:t>
            </a:r>
            <a:r>
              <a:rPr lang="en-US" sz="4000" dirty="0" err="1" smtClean="0">
                <a:solidFill>
                  <a:srgbClr val="00B050"/>
                </a:solidFill>
              </a:rPr>
              <a:t>তরুণাস্থিময়</a:t>
            </a:r>
            <a:r>
              <a:rPr lang="en-US" sz="4000" dirty="0" smtClean="0">
                <a:solidFill>
                  <a:srgbClr val="00B050"/>
                </a:solidFill>
              </a:rPr>
              <a:t>।</a:t>
            </a:r>
          </a:p>
          <a:p>
            <a:r>
              <a:rPr lang="en-US" sz="4000" dirty="0" smtClean="0">
                <a:solidFill>
                  <a:srgbClr val="00B050"/>
                </a:solidFill>
              </a:rPr>
              <a:t>৩।এদের </a:t>
            </a:r>
            <a:r>
              <a:rPr lang="en-US" sz="4000" dirty="0" err="1" smtClean="0">
                <a:solidFill>
                  <a:srgbClr val="00B050"/>
                </a:solidFill>
              </a:rPr>
              <a:t>কানকো</a:t>
            </a:r>
            <a:r>
              <a:rPr lang="en-US" sz="4000" dirty="0" smtClean="0">
                <a:solidFill>
                  <a:srgbClr val="00B050"/>
                </a:solidFill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</a:rPr>
              <a:t>থাকে</a:t>
            </a:r>
            <a:r>
              <a:rPr lang="en-US" sz="4000" dirty="0" smtClean="0">
                <a:solidFill>
                  <a:srgbClr val="00B050"/>
                </a:solidFill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</a:rPr>
              <a:t>না</a:t>
            </a:r>
            <a:r>
              <a:rPr lang="en-US" sz="4000" dirty="0" smtClean="0">
                <a:solidFill>
                  <a:srgbClr val="00B050"/>
                </a:solidFill>
              </a:rPr>
              <a:t>।</a:t>
            </a:r>
            <a:endParaRPr lang="en-US" sz="4800" dirty="0" smtClean="0">
              <a:solidFill>
                <a:srgbClr val="00B050"/>
              </a:solidFill>
            </a:endParaRPr>
          </a:p>
          <a:p>
            <a:r>
              <a:rPr lang="en-US" sz="4800" dirty="0" err="1" smtClean="0">
                <a:solidFill>
                  <a:srgbClr val="00B050"/>
                </a:solidFill>
              </a:rPr>
              <a:t>যেমন-হাঙ্গর</a:t>
            </a:r>
            <a:r>
              <a:rPr lang="en-US" sz="4800" dirty="0" smtClean="0">
                <a:solidFill>
                  <a:srgbClr val="00B050"/>
                </a:solidFill>
              </a:rPr>
              <a:t>।</a:t>
            </a:r>
          </a:p>
          <a:p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914400"/>
          </a:xfrm>
        </p:spPr>
        <p:txBody>
          <a:bodyPr>
            <a:normAutofit/>
          </a:bodyPr>
          <a:lstStyle/>
          <a:p>
            <a:r>
              <a:rPr lang="bn-BD" sz="5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                </a:t>
            </a:r>
            <a:endParaRPr lang="bn-BD" sz="4000" dirty="0" smtClean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BD" sz="4000" dirty="0" smtClean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BD" sz="4000" dirty="0" smtClean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BD" sz="4000" dirty="0" smtClean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BD" dirty="0" smtClean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0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65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65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135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144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বৈশিষ্ট্যঃ</a:t>
            </a:r>
            <a:r>
              <a:rPr lang="en-US" sz="144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bn-BD" sz="144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144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 পাখনা সাহায্য সাঁতার কাটতে পারে।</a:t>
            </a:r>
          </a:p>
          <a:p>
            <a:pPr>
              <a:buNone/>
            </a:pPr>
            <a:r>
              <a:rPr lang="bn-BD" sz="144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sz="144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 ফুলকার সাহায্যে শ্বাস কার্য চালায়</a:t>
            </a:r>
            <a:r>
              <a:rPr lang="bn-BD" sz="144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14400" dirty="0" smtClean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144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BD" sz="144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144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অধিকাংশ</a:t>
            </a:r>
            <a:r>
              <a:rPr lang="en-US" sz="144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44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দেহে</a:t>
            </a:r>
            <a:r>
              <a:rPr lang="en-US" sz="144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44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সাইকোয়েড</a:t>
            </a:r>
            <a:r>
              <a:rPr lang="en-US" sz="144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144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টিনয়েড</a:t>
            </a:r>
            <a:r>
              <a:rPr lang="en-US" sz="144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44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উভয়</a:t>
            </a:r>
            <a:r>
              <a:rPr lang="en-US" sz="144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44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144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44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আঁইশ</a:t>
            </a:r>
            <a:r>
              <a:rPr lang="en-US" sz="144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44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144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14400" dirty="0" smtClean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                                                          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Documents and Settings\haider\Desktop\I.D-19 Amal\New Folder\220px-Channa_striata_after_Bleeker_18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1981200"/>
            <a:ext cx="2794000" cy="812800"/>
          </a:xfrm>
          <a:prstGeom prst="rect">
            <a:avLst/>
          </a:prstGeom>
          <a:noFill/>
        </p:spPr>
      </p:pic>
      <p:pic>
        <p:nvPicPr>
          <p:cNvPr id="1027" name="Picture 3" descr="C:\Documents and Settings\haider\Desktop\I.D-19 Amal\New Folder\2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1219200"/>
            <a:ext cx="2971800" cy="1905000"/>
          </a:xfrm>
          <a:prstGeom prst="rect">
            <a:avLst/>
          </a:prstGeom>
          <a:noFill/>
        </p:spPr>
      </p:pic>
      <p:pic>
        <p:nvPicPr>
          <p:cNvPr id="1028" name="Picture 4" descr="C:\Documents and Settings\haider\Desktop\I.D-19 Amal\New Folder\614-Boa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295400"/>
            <a:ext cx="2438400" cy="147637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27432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বোয়াল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24200" y="29718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রাজপুটি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00800" y="28956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/>
              </a:rPr>
              <a:t>টাকি</a:t>
            </a:r>
            <a:endParaRPr lang="en-US" dirty="0">
              <a:latin typeface="NikoshB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95400" y="228600"/>
            <a:ext cx="67818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মৎস্যকুল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9" grpId="0"/>
      <p:bldP spid="11" grpId="0"/>
      <p:bldP spid="10" grpId="0" build="p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উভচর</a:t>
            </a:r>
            <a:endParaRPr lang="en-US" sz="8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Documents and Settings\haider\Desktop\I.D-19 Amal\New Folder\Removable Disk (H)\frog-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838200"/>
            <a:ext cx="3429000" cy="26670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pic>
        <p:nvPicPr>
          <p:cNvPr id="1027" name="Picture 3" descr="C:\Documents and Settings\haider\Desktop\I.D-19 Amal\New Folder\Removable Disk (H)\Green Fro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762000"/>
            <a:ext cx="3657600" cy="26670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sp>
        <p:nvSpPr>
          <p:cNvPr id="6" name="TextBox 5"/>
          <p:cNvSpPr txBox="1"/>
          <p:nvPr/>
        </p:nvSpPr>
        <p:spPr>
          <a:xfrm>
            <a:off x="3352800" y="22098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ব্যাঙ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3276600"/>
            <a:ext cx="8610600" cy="286232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বৈশিষ্ট্যঃ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 এরা জলে ও স্থলে বাস করে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শীতল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রক্তের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প্রাণি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।চামড়ায় লোম, পালক বা আঁইশ কিছুই থাকে না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ডিম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ত্বক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নরম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পাতলা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ভেজা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গ্রন্থিযুক্ত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সরীসৃপ</a:t>
            </a:r>
            <a:endParaRPr lang="en-US" sz="8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Documents and Settings\haider\Desktop\I.D-19 Amal\New Folder\Removable Disk (H)\crocodil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990600"/>
            <a:ext cx="3657600" cy="2743200"/>
          </a:xfrm>
          <a:prstGeom prst="rect">
            <a:avLst/>
          </a:prstGeom>
          <a:noFill/>
        </p:spPr>
      </p:pic>
      <p:pic>
        <p:nvPicPr>
          <p:cNvPr id="2051" name="Picture 3" descr="C:\Documents and Settings\haider\Desktop\I.D-19 Amal\New Folder\1310168794_ap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990601"/>
            <a:ext cx="4457700" cy="29242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38200" y="3886200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কুমির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53000" y="3962400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সাপ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572000"/>
            <a:ext cx="8763000" cy="243143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বৈশিষ্ট্যঃ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 এ সব মেরুদণ্ডী প্রাণী বুকে ভর দিয়ে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গায়ের চামড়া শুকনো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আঁইশযুক্ত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চারপায়ে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পাঁচটি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নখরযুক্ত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আঙ্গুল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পক্ষীকুল</a:t>
            </a:r>
            <a:endParaRPr lang="en-US" sz="6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C:\Documents and Settings\haider\Desktop\I.D-19 Amal\New Folder\77106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" y="914400"/>
            <a:ext cx="4114800" cy="2438400"/>
          </a:xfrm>
          <a:prstGeom prst="rect">
            <a:avLst/>
          </a:prstGeom>
          <a:noFill/>
        </p:spPr>
      </p:pic>
      <p:pic>
        <p:nvPicPr>
          <p:cNvPr id="3075" name="Picture 3" descr="C:\Documents and Settings\haider\Desktop\I.D-19 Amal\New Folder\500px-Coq_Belle-I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914400"/>
            <a:ext cx="4267200" cy="2362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62000" y="29718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টিয়া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81600" y="2971800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মোরগ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810000"/>
            <a:ext cx="9144000" cy="286232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বৈশিষ্ট্যঃ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 এদের দেহ পালকে ঢাকা থাকে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 ডানার সাহায্যে ঊড়তে পারে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উষ্ণ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রক্তের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ফ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ু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সফুসের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সাহায্যে শ্বাসকার্য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চালায়।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পাখির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শক্ত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হালকা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ফাঁপা।বায়ু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থলি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থাকায়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সহজে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উড়তে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স্তন্যপায়ী</a:t>
            </a:r>
            <a:endParaRPr lang="en-US" sz="72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 descr="C:\Documents and Settings\haider\Desktop\I.D-19 Amal\New Folder\Removable Disk (H)\2075276490_8128c5fb5a_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1" y="990600"/>
            <a:ext cx="3505200" cy="311467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81000" y="4191001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হরিণ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52800" y="4114800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ছাগল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39000" y="4114800"/>
            <a:ext cx="144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বাঘ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4800600"/>
            <a:ext cx="8305800" cy="20621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বৈশিষ্ট্যঃ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 এদের দেহ লোমে আবৃত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উষ্ণ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রক্তের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প্রাণি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 বাচ্চা স্তন্যপান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চোয়ালে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রকম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দাঁত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ফ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ু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সফুসের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সাহায্যে শ্বাসকার্য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চালায়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হৃদপিন্ড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৪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প্রকোষ্ঠের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3" descr="C:\Documents and Settings\Comilla\Desktop\palash 2\ICT Picture\Tiger_in_Ranthambho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990600"/>
            <a:ext cx="2514600" cy="3200400"/>
          </a:xfrm>
          <a:prstGeom prst="rect">
            <a:avLst/>
          </a:prstGeom>
          <a:noFill/>
        </p:spPr>
      </p:pic>
      <p:pic>
        <p:nvPicPr>
          <p:cNvPr id="14" name="Picture 2" descr="C:\Documents and Settings\Comilla\Desktop\cow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914400"/>
            <a:ext cx="2743200" cy="3297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build="p"/>
      <p:bldP spid="11" grpId="0" build="p"/>
      <p:bldP spid="12" grpId="0" build="p"/>
      <p:bldP spid="9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কাজঃ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ছবিগুলো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লক্ষ কর এবং কোনটি কোন মেরুদণ্ডী প্রাণী লিখ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3" name="Picture 3" descr="C:\Documents and Settings\haider\Desktop\I.D-19 Amal\New Folder\kobutor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752600"/>
            <a:ext cx="1543050" cy="1638300"/>
          </a:xfrm>
          <a:prstGeom prst="rect">
            <a:avLst/>
          </a:prstGeom>
          <a:noFill/>
        </p:spPr>
      </p:pic>
      <p:pic>
        <p:nvPicPr>
          <p:cNvPr id="5124" name="Picture 4" descr="C:\Documents and Settings\haider\Desktop\I.D-19 Amal\New Folder\mamunbiswas_1283722197_1-800px-Panthera_tigris_tigri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1676400"/>
            <a:ext cx="2590800" cy="1600200"/>
          </a:xfrm>
          <a:prstGeom prst="rect">
            <a:avLst/>
          </a:prstGeom>
          <a:noFill/>
        </p:spPr>
      </p:pic>
      <p:pic>
        <p:nvPicPr>
          <p:cNvPr id="5125" name="Picture 5" descr="C:\Documents and Settings\haider\Desktop\I.D-19 Amal\New Folder\malaysia-fro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1676401"/>
            <a:ext cx="2743200" cy="1676400"/>
          </a:xfrm>
          <a:prstGeom prst="rect">
            <a:avLst/>
          </a:prstGeom>
          <a:noFill/>
        </p:spPr>
      </p:pic>
      <p:pic>
        <p:nvPicPr>
          <p:cNvPr id="5126" name="Picture 6" descr="C:\Documents and Settings\haider\Desktop\I.D-19 Amal\New Folder\Removable Disk (H)\american-crocodile-tomas-castelazo-wc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3962400"/>
            <a:ext cx="4267200" cy="2495550"/>
          </a:xfrm>
          <a:prstGeom prst="rect">
            <a:avLst/>
          </a:prstGeom>
          <a:noFill/>
        </p:spPr>
      </p:pic>
      <p:pic>
        <p:nvPicPr>
          <p:cNvPr id="8" name="Picture 3" descr="C:\Documents and Settings\haider\Desktop\I.D-19 Amal\New Folder\22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57800" y="3870569"/>
            <a:ext cx="3352800" cy="21492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দলগত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কাজঃ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নিচের মেরুদণ্ডী প্রাণীগুলোর শ্রেণি বিভাগ করে দুইটি করে বৈশিষ্ট্য লিখ।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146" name="Picture 2" descr="C:\Documents and Settings\haider\Desktop\I.D-19 Amal\New Folder\ar9125_1254678786_1-minigoat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990599"/>
            <a:ext cx="2743200" cy="2664823"/>
          </a:xfrm>
          <a:prstGeom prst="rect">
            <a:avLst/>
          </a:prstGeom>
          <a:noFill/>
        </p:spPr>
      </p:pic>
      <p:pic>
        <p:nvPicPr>
          <p:cNvPr id="6147" name="Picture 3" descr="C:\Documents and Settings\haider\Desktop\I.D-19 Amal\New Folder\Removable Disk (H)\frog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1371600"/>
            <a:ext cx="2743200" cy="2362200"/>
          </a:xfrm>
          <a:prstGeom prst="rect">
            <a:avLst/>
          </a:prstGeom>
          <a:noFill/>
        </p:spPr>
      </p:pic>
      <p:pic>
        <p:nvPicPr>
          <p:cNvPr id="6148" name="Picture 4" descr="C:\Documents and Settings\haider\Desktop\I.D-19 Amal\New Folder\268081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838200"/>
            <a:ext cx="2743200" cy="2514600"/>
          </a:xfrm>
          <a:prstGeom prst="rect">
            <a:avLst/>
          </a:prstGeom>
          <a:noFill/>
        </p:spPr>
      </p:pic>
      <p:pic>
        <p:nvPicPr>
          <p:cNvPr id="6150" name="Picture 6" descr="C:\Documents and Settings\haider\Desktop\I.D-19 Amal\New Folder\1310168794_ap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33800" y="3886200"/>
            <a:ext cx="3200400" cy="2590800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3886200"/>
            <a:ext cx="3358560" cy="2662228"/>
          </a:xfrm>
          <a:prstGeom prst="rect">
            <a:avLst/>
          </a:prstGeom>
        </p:spPr>
      </p:pic>
      <p:pic>
        <p:nvPicPr>
          <p:cNvPr id="9" name="Picture 4" descr="C:\Documents and Settings\MILTON\Desktop\M_028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16200000">
            <a:off x="6591300" y="4305300"/>
            <a:ext cx="27432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72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মেরুদণ্ডী প্রাণী কাকে বলে?</a:t>
            </a: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মেরুদণ্ডী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প্রাণির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শ্রেণি বিভাগ গুলো বল।</a:t>
            </a: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৩।ঊভচর ও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স্তন্যপ্রাণী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র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একটি করে ঊদাহরণ বল।</a:t>
            </a: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৪। পক্ষীকুল ও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সরীসৃ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পের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একটি করে বৈশিষ্ট্য বল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৫।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নোটকর্ড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?</a:t>
            </a:r>
            <a:endParaRPr lang="bn-BD" sz="44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91600" cy="45259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তোমার আশে পাশের 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১০ 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টি 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 মেরুদণ্ডী প্রাণীর নাম ও তাদের দুইটি করে বৈশিষ্ট্য লিখে আনবে।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bn-BD" sz="115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Blue-Rose-Flower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4375" y="1447800"/>
            <a:ext cx="6400800" cy="4800600"/>
          </a:xfrm>
          <a:solidFill>
            <a:srgbClr val="FF000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761</TotalTime>
  <Words>624</Words>
  <Application>Microsoft Office PowerPoint</Application>
  <PresentationFormat>On-screen Show (4:3)</PresentationFormat>
  <Paragraphs>127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Solstice</vt:lpstr>
      <vt:lpstr>স্বাগতম</vt:lpstr>
      <vt:lpstr>Slide 2</vt:lpstr>
      <vt:lpstr>Slide 3</vt:lpstr>
      <vt:lpstr>নিচের ছবিগুলো দেখ এবং বল</vt:lpstr>
      <vt:lpstr>Slide 5</vt:lpstr>
      <vt:lpstr>Slide 6</vt:lpstr>
      <vt:lpstr>নিচের ছবিগুলো লক্ষ কর এবং মেরুদণ্ডী প্রাণীর সংজ্ঞা বলতে চেষ্টা কর</vt:lpstr>
      <vt:lpstr>শিখন ফল</vt:lpstr>
      <vt:lpstr>Slide 9</vt:lpstr>
      <vt:lpstr>Slide 10</vt:lpstr>
      <vt:lpstr>Slide 11</vt:lpstr>
      <vt:lpstr>Slide 12</vt:lpstr>
      <vt:lpstr>Slide 13</vt:lpstr>
      <vt:lpstr> </vt:lpstr>
      <vt:lpstr>উভচর</vt:lpstr>
      <vt:lpstr>সরীসৃপ</vt:lpstr>
      <vt:lpstr>পক্ষীকুল</vt:lpstr>
      <vt:lpstr>স্তন্যপায়ী</vt:lpstr>
      <vt:lpstr>একক কাজঃ ছবিগুলো লক্ষ কর এবং কোনটি কোন মেরুদণ্ডী প্রাণী লিখ</vt:lpstr>
      <vt:lpstr>দলগত কাজঃনিচের মেরুদণ্ডী প্রাণীগুলোর শ্রেণি বিভাগ করে দুইটি করে বৈশিষ্ট্য লিখ।</vt:lpstr>
      <vt:lpstr>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/>
  <cp:lastModifiedBy>Milton</cp:lastModifiedBy>
  <cp:revision>138</cp:revision>
  <dcterms:created xsi:type="dcterms:W3CDTF">2006-08-16T00:00:00Z</dcterms:created>
  <dcterms:modified xsi:type="dcterms:W3CDTF">2013-10-24T17:28:53Z</dcterms:modified>
</cp:coreProperties>
</file>